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source=images&amp;cd=&amp;cad=rja&amp;uact=8&amp;ved=2ahUKEwi-_r66xbfhAhVwhuAKHbsDADIQjRx6BAgBEAU&amp;url=https%3A%2F%2Fsecurity.ufl.edu%2Fit-workers%2Frisk-assessment%2Fcreating-an-information-systemdata-flow-diagram%2F&amp;psig=AOvVaw1plUMMJpDc3XHvhlUiOskL&amp;ust=1554505235258385" TargetMode="External"/><Relationship Id="rId3" Type="http://schemas.openxmlformats.org/officeDocument/2006/relationships/hyperlink" Target="https://www.google.com/url?sa=i&amp;source=images&amp;cd=&amp;cad=rja&amp;uact=8&amp;ved=2ahUKEwilnrHaxbfhAhVqmeAKHXY6CrEQjRx6BAgBEAU&amp;url=https%3A%2F%2Fwww.researchgate.net%2Ffigure%2FProposed-Architecture-Figure-shows-the-simple-block-diagram-of-the-recommender-system_fig1_303922982&amp;psig=AOvVaw059cODb0tkQP0Mb_6Y_L5i&amp;ust=1554505312695574" TargetMode="External"/><Relationship Id="rId4" Type="http://schemas.openxmlformats.org/officeDocument/2006/relationships/hyperlink" Target="https://www.google.com/url?sa=i&amp;source=images&amp;cd=&amp;cad=rja&amp;uact=8&amp;ved=2ahUKEwjinsPixbfhAhXCTN8KHffHA4MQjRx6BAgBEAU&amp;url=https%3A%2F%2Fwww.quora.com%2FHow-do-I-draw-the-system-architecture-diagram-of-an-IT-project&amp;psig=AOvVaw059cODb0tkQP0Mb_6Y_L5i&amp;ust=155450531269557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581487abb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5581487abb_0_9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581487abb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581487abb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6b9ca4a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6b9ca4a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6b9ca4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6b9ca4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6b9ca4a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6b9ca4a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6beab23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6beab23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581487abb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5581487abb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81487abb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5581487abb_0_9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132462dc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132462dc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google.com/url?sa=i&amp;source=images&amp;cd=&amp;cad=rja&amp;uact=8&amp;ved=2ahUKEwi-_r66xbfhAhVwhuAKHbsDADIQjRx6BAgBEAU&amp;url=https%3A%2F%2Fsecurity.ufl.edu%2Fit-workers%2Frisk-assessment%2Fcreating-an-information-systemdata-flow-diagram%2F&amp;psig=AOvVaw1plUMMJpDc3XHvhlUiOskL&amp;ust=1554505235258385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https://www.google.com/url?sa=i&amp;source=images&amp;cd=&amp;cad=rja&amp;uact=8&amp;ved=2ahUKEwilnrHaxbfhAhVqmeAKHXY6CrEQjRx6BAgBEAU&amp;url=https%3A%2F%2Fwww.researchgate.net%2Ffigure%2FProposed-Architecture-Figure-shows-the-simple-block-diagram-of-the-recommender-system_fig1_303922982&amp;psig=AOvVaw059cODb0tkQP0Mb_6Y_L5i&amp;ust=1554505312695574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4"/>
              </a:rPr>
              <a:t>https://www.google.com/url?sa=i&amp;source=images&amp;cd=&amp;cad=rja&amp;uact=8&amp;ved=2ahUKEwjinsPixbfhAhXCTN8KHffHA4MQjRx6BAgBEAU&amp;url=https%3A%2F%2Fwww.quora.com%2FHow-do-I-draw-the-system-architecture-diagram-of-an-IT-project&amp;psig=AOvVaw059cODb0tkQP0Mb_6Y_L5i&amp;ust=1554505312695574</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581487abb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5581487abb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ec2-54-157-252-80.compute-1.amazonaws.com:8080/index"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47475" y="824400"/>
            <a:ext cx="5017500" cy="157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EventLite</a:t>
            </a:r>
            <a:endParaRPr/>
          </a:p>
          <a:p>
            <a:pPr indent="0" lvl="0" marL="0" rtl="0" algn="ctr">
              <a:lnSpc>
                <a:spcPct val="100000"/>
              </a:lnSpc>
              <a:spcBef>
                <a:spcPts val="0"/>
              </a:spcBef>
              <a:spcAft>
                <a:spcPts val="0"/>
              </a:spcAft>
              <a:buSzPts val="5200"/>
              <a:buNone/>
            </a:pPr>
            <a:r>
              <a:t/>
            </a:r>
            <a:endParaRPr/>
          </a:p>
        </p:txBody>
      </p:sp>
      <p:sp>
        <p:nvSpPr>
          <p:cNvPr id="135" name="Google Shape;135;p13"/>
          <p:cNvSpPr txBox="1"/>
          <p:nvPr>
            <p:ph idx="1" type="subTitle"/>
          </p:nvPr>
        </p:nvSpPr>
        <p:spPr>
          <a:xfrm>
            <a:off x="4743125" y="2571750"/>
            <a:ext cx="3470700" cy="210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n" sz="2400">
                <a:latin typeface="Arial"/>
                <a:ea typeface="Arial"/>
                <a:cs typeface="Arial"/>
                <a:sym typeface="Arial"/>
              </a:rPr>
              <a:t>We Google Everything</a:t>
            </a:r>
            <a:endParaRPr i="1" sz="2400">
              <a:latin typeface="Arial"/>
              <a:ea typeface="Arial"/>
              <a:cs typeface="Arial"/>
              <a:sym typeface="Arial"/>
            </a:endParaRPr>
          </a:p>
          <a:p>
            <a:pPr indent="0" lvl="0" marL="0" rtl="0" algn="ctr">
              <a:lnSpc>
                <a:spcPct val="100000"/>
              </a:lnSpc>
              <a:spcBef>
                <a:spcPts val="0"/>
              </a:spcBef>
              <a:spcAft>
                <a:spcPts val="0"/>
              </a:spcAft>
              <a:buSzPts val="2800"/>
              <a:buNone/>
            </a:pPr>
            <a:r>
              <a:t/>
            </a:r>
            <a:endParaRPr i="1" sz="2400">
              <a:latin typeface="Arial"/>
              <a:ea typeface="Arial"/>
              <a:cs typeface="Arial"/>
              <a:sym typeface="Arial"/>
            </a:endParaRPr>
          </a:p>
          <a:p>
            <a:pPr indent="0" lvl="0" marL="0" rtl="0" algn="ctr">
              <a:lnSpc>
                <a:spcPct val="100000"/>
              </a:lnSpc>
              <a:spcBef>
                <a:spcPts val="0"/>
              </a:spcBef>
              <a:spcAft>
                <a:spcPts val="0"/>
              </a:spcAft>
              <a:buSzPts val="2800"/>
              <a:buNone/>
            </a:pPr>
            <a:r>
              <a:rPr i="1" lang="en">
                <a:latin typeface="Arial"/>
                <a:ea typeface="Arial"/>
                <a:cs typeface="Arial"/>
                <a:sym typeface="Arial"/>
              </a:rPr>
              <a:t>Adwait Tathe</a:t>
            </a:r>
            <a:endParaRPr i="1">
              <a:latin typeface="Arial"/>
              <a:ea typeface="Arial"/>
              <a:cs typeface="Arial"/>
              <a:sym typeface="Arial"/>
            </a:endParaRPr>
          </a:p>
          <a:p>
            <a:pPr indent="0" lvl="0" marL="0" rtl="0" algn="ctr">
              <a:lnSpc>
                <a:spcPct val="100000"/>
              </a:lnSpc>
              <a:spcBef>
                <a:spcPts val="0"/>
              </a:spcBef>
              <a:spcAft>
                <a:spcPts val="0"/>
              </a:spcAft>
              <a:buSzPts val="2800"/>
              <a:buNone/>
            </a:pPr>
            <a:r>
              <a:rPr i="1" lang="en">
                <a:latin typeface="Arial"/>
                <a:ea typeface="Arial"/>
                <a:cs typeface="Arial"/>
                <a:sym typeface="Arial"/>
              </a:rPr>
              <a:t>Anant Paradkar</a:t>
            </a:r>
            <a:endParaRPr i="1">
              <a:latin typeface="Arial"/>
              <a:ea typeface="Arial"/>
              <a:cs typeface="Arial"/>
              <a:sym typeface="Arial"/>
            </a:endParaRPr>
          </a:p>
          <a:p>
            <a:pPr indent="0" lvl="0" marL="0" rtl="0" algn="ctr">
              <a:lnSpc>
                <a:spcPct val="100000"/>
              </a:lnSpc>
              <a:spcBef>
                <a:spcPts val="0"/>
              </a:spcBef>
              <a:spcAft>
                <a:spcPts val="0"/>
              </a:spcAft>
              <a:buSzPts val="2800"/>
              <a:buNone/>
            </a:pPr>
            <a:r>
              <a:rPr i="1" lang="en">
                <a:latin typeface="Arial"/>
                <a:ea typeface="Arial"/>
                <a:cs typeface="Arial"/>
                <a:sym typeface="Arial"/>
              </a:rPr>
              <a:t>Deekansha Tandon</a:t>
            </a:r>
            <a:endParaRPr i="1">
              <a:latin typeface="Arial"/>
              <a:ea typeface="Arial"/>
              <a:cs typeface="Arial"/>
              <a:sym typeface="Arial"/>
            </a:endParaRPr>
          </a:p>
          <a:p>
            <a:pPr indent="0" lvl="0" marL="0" rtl="0" algn="ctr">
              <a:lnSpc>
                <a:spcPct val="100000"/>
              </a:lnSpc>
              <a:spcBef>
                <a:spcPts val="0"/>
              </a:spcBef>
              <a:spcAft>
                <a:spcPts val="0"/>
              </a:spcAft>
              <a:buSzPts val="2800"/>
              <a:buNone/>
            </a:pPr>
            <a:r>
              <a:rPr i="1" lang="en">
                <a:latin typeface="Arial"/>
                <a:ea typeface="Arial"/>
                <a:cs typeface="Arial"/>
                <a:sym typeface="Arial"/>
              </a:rPr>
              <a:t>Joey Birch</a:t>
            </a:r>
            <a:endParaRPr i="1">
              <a:latin typeface="Arial"/>
              <a:ea typeface="Arial"/>
              <a:cs typeface="Arial"/>
              <a:sym typeface="Arial"/>
            </a:endParaRPr>
          </a:p>
          <a:p>
            <a:pPr indent="0" lvl="0" marL="0" rtl="0" algn="ctr">
              <a:lnSpc>
                <a:spcPct val="100000"/>
              </a:lnSpc>
              <a:spcBef>
                <a:spcPts val="0"/>
              </a:spcBef>
              <a:spcAft>
                <a:spcPts val="0"/>
              </a:spcAft>
              <a:buSzPts val="2800"/>
              <a:buNone/>
            </a:pPr>
            <a:r>
              <a:rPr i="1" lang="en">
                <a:latin typeface="Arial"/>
                <a:ea typeface="Arial"/>
                <a:cs typeface="Arial"/>
                <a:sym typeface="Arial"/>
              </a:rPr>
              <a:t>Nithin Huliyappa</a:t>
            </a:r>
            <a:endParaRPr i="1">
              <a:latin typeface="Arial"/>
              <a:ea typeface="Arial"/>
              <a:cs typeface="Arial"/>
              <a:sym typeface="Arial"/>
            </a:endParaRPr>
          </a:p>
          <a:p>
            <a:pPr indent="0" lvl="0" marL="0" rtl="0" algn="ctr">
              <a:lnSpc>
                <a:spcPct val="100000"/>
              </a:lnSpc>
              <a:spcBef>
                <a:spcPts val="0"/>
              </a:spcBef>
              <a:spcAft>
                <a:spcPts val="0"/>
              </a:spcAft>
              <a:buSzPts val="2800"/>
              <a:buNone/>
            </a:pPr>
            <a:r>
              <a:rPr i="1" lang="en">
                <a:latin typeface="Arial"/>
                <a:ea typeface="Arial"/>
                <a:cs typeface="Arial"/>
                <a:sym typeface="Arial"/>
              </a:rPr>
              <a:t>Priyanka Pradeep Rane</a:t>
            </a:r>
            <a:endParaRPr i="1">
              <a:latin typeface="Arial"/>
              <a:ea typeface="Arial"/>
              <a:cs typeface="Arial"/>
              <a:sym typeface="Arial"/>
            </a:endParaRPr>
          </a:p>
        </p:txBody>
      </p:sp>
      <p:pic>
        <p:nvPicPr>
          <p:cNvPr id="136" name="Google Shape;136;p13"/>
          <p:cNvPicPr preferRelativeResize="0"/>
          <p:nvPr/>
        </p:nvPicPr>
        <p:blipFill>
          <a:blip r:embed="rId3">
            <a:alphaModFix/>
          </a:blip>
          <a:stretch>
            <a:fillRect/>
          </a:stretch>
        </p:blipFill>
        <p:spPr>
          <a:xfrm>
            <a:off x="704625" y="456388"/>
            <a:ext cx="3535874" cy="439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DynamoDB Integration</a:t>
            </a:r>
            <a:endParaRPr/>
          </a:p>
          <a:p>
            <a:pPr indent="0" lvl="0" marL="0" rtl="0" algn="l">
              <a:lnSpc>
                <a:spcPct val="100000"/>
              </a:lnSpc>
              <a:spcBef>
                <a:spcPts val="0"/>
              </a:spcBef>
              <a:spcAft>
                <a:spcPts val="0"/>
              </a:spcAft>
              <a:buSzPts val="2800"/>
              <a:buNone/>
            </a:pPr>
            <a:r>
              <a:t/>
            </a:r>
            <a:endParaRPr/>
          </a:p>
        </p:txBody>
      </p:sp>
      <p:sp>
        <p:nvSpPr>
          <p:cNvPr id="196" name="Google Shape;196;p22"/>
          <p:cNvSpPr txBox="1"/>
          <p:nvPr/>
        </p:nvSpPr>
        <p:spPr>
          <a:xfrm>
            <a:off x="5866525" y="1051750"/>
            <a:ext cx="28932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The AWS Config parameter to connect to AWS console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Region</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Endpoint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Id Credentials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DynamoDB client taken from aws sdk.</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highlight>
                <a:srgbClr val="FFFF00"/>
              </a:highlight>
              <a:latin typeface="Lato"/>
              <a:ea typeface="Lato"/>
              <a:cs typeface="Lato"/>
              <a:sym typeface="Lato"/>
            </a:endParaRPr>
          </a:p>
        </p:txBody>
      </p:sp>
      <p:pic>
        <p:nvPicPr>
          <p:cNvPr id="197" name="Google Shape;197;p22"/>
          <p:cNvPicPr preferRelativeResize="0"/>
          <p:nvPr/>
        </p:nvPicPr>
        <p:blipFill>
          <a:blip r:embed="rId3">
            <a:alphaModFix/>
          </a:blip>
          <a:stretch>
            <a:fillRect/>
          </a:stretch>
        </p:blipFill>
        <p:spPr>
          <a:xfrm>
            <a:off x="587863" y="1124050"/>
            <a:ext cx="5000625" cy="314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
              <a:t>User Event details insert in DynamoDB</a:t>
            </a:r>
            <a:endParaRPr/>
          </a:p>
        </p:txBody>
      </p:sp>
      <p:sp>
        <p:nvSpPr>
          <p:cNvPr id="203" name="Google Shape;203;p23"/>
          <p:cNvSpPr txBox="1"/>
          <p:nvPr/>
        </p:nvSpPr>
        <p:spPr>
          <a:xfrm>
            <a:off x="4721300" y="968150"/>
            <a:ext cx="3566400" cy="201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Created Input object with user and event details that needs to be added to </a:t>
            </a:r>
            <a:r>
              <a:rPr lang="en">
                <a:solidFill>
                  <a:schemeClr val="lt1"/>
                </a:solidFill>
                <a:latin typeface="Lato"/>
                <a:ea typeface="Lato"/>
                <a:cs typeface="Lato"/>
                <a:sym typeface="Lato"/>
              </a:rPr>
              <a:t>DynamoDB.</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Params object with Table Name and Input.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Put method of DynamoDB Client to add details in DynamoDB</a:t>
            </a:r>
            <a:endParaRPr>
              <a:solidFill>
                <a:schemeClr val="lt1"/>
              </a:solidFill>
              <a:latin typeface="Lato"/>
              <a:ea typeface="Lato"/>
              <a:cs typeface="Lato"/>
              <a:sym typeface="Lato"/>
            </a:endParaRPr>
          </a:p>
        </p:txBody>
      </p:sp>
      <p:pic>
        <p:nvPicPr>
          <p:cNvPr id="204" name="Google Shape;204;p23"/>
          <p:cNvPicPr preferRelativeResize="0"/>
          <p:nvPr/>
        </p:nvPicPr>
        <p:blipFill>
          <a:blip r:embed="rId3">
            <a:alphaModFix/>
          </a:blip>
          <a:stretch>
            <a:fillRect/>
          </a:stretch>
        </p:blipFill>
        <p:spPr>
          <a:xfrm>
            <a:off x="754975" y="968150"/>
            <a:ext cx="3500300" cy="3845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Events Table</a:t>
            </a:r>
            <a:endParaRPr/>
          </a:p>
        </p:txBody>
      </p:sp>
      <p:pic>
        <p:nvPicPr>
          <p:cNvPr id="210" name="Google Shape;210;p24"/>
          <p:cNvPicPr preferRelativeResize="0"/>
          <p:nvPr/>
        </p:nvPicPr>
        <p:blipFill>
          <a:blip r:embed="rId3">
            <a:alphaModFix/>
          </a:blip>
          <a:stretch>
            <a:fillRect/>
          </a:stretch>
        </p:blipFill>
        <p:spPr>
          <a:xfrm>
            <a:off x="441225" y="1053950"/>
            <a:ext cx="8053979" cy="2477724"/>
          </a:xfrm>
          <a:prstGeom prst="rect">
            <a:avLst/>
          </a:prstGeom>
          <a:noFill/>
          <a:ln>
            <a:noFill/>
          </a:ln>
        </p:spPr>
      </p:pic>
      <p:sp>
        <p:nvSpPr>
          <p:cNvPr id="211" name="Google Shape;211;p24"/>
          <p:cNvSpPr txBox="1"/>
          <p:nvPr/>
        </p:nvSpPr>
        <p:spPr>
          <a:xfrm>
            <a:off x="1095000" y="3666750"/>
            <a:ext cx="7916100" cy="12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User Events Table store details of user and their respective added Events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Primary Key : emailId + EventId</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Maps Integration</a:t>
            </a:r>
            <a:endParaRPr/>
          </a:p>
        </p:txBody>
      </p:sp>
      <p:sp>
        <p:nvSpPr>
          <p:cNvPr id="217" name="Google Shape;217;p25"/>
          <p:cNvSpPr txBox="1"/>
          <p:nvPr/>
        </p:nvSpPr>
        <p:spPr>
          <a:xfrm>
            <a:off x="664200" y="3996150"/>
            <a:ext cx="78156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API key with JavaScript API enabled for Google Maps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Event Latitude and </a:t>
            </a:r>
            <a:r>
              <a:rPr lang="en">
                <a:solidFill>
                  <a:schemeClr val="lt1"/>
                </a:solidFill>
                <a:latin typeface="Lato"/>
                <a:ea typeface="Lato"/>
                <a:cs typeface="Lato"/>
                <a:sym typeface="Lato"/>
              </a:rPr>
              <a:t>Longitude</a:t>
            </a:r>
            <a:r>
              <a:rPr lang="en">
                <a:solidFill>
                  <a:schemeClr val="lt1"/>
                </a:solidFill>
                <a:latin typeface="Lato"/>
                <a:ea typeface="Lato"/>
                <a:cs typeface="Lato"/>
                <a:sym typeface="Lato"/>
              </a:rPr>
              <a:t> are provided to place marker at event Location in Google Maps.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p:txBody>
      </p:sp>
      <p:pic>
        <p:nvPicPr>
          <p:cNvPr id="218" name="Google Shape;218;p25"/>
          <p:cNvPicPr preferRelativeResize="0"/>
          <p:nvPr/>
        </p:nvPicPr>
        <p:blipFill>
          <a:blip r:embed="rId3">
            <a:alphaModFix/>
          </a:blip>
          <a:stretch>
            <a:fillRect/>
          </a:stretch>
        </p:blipFill>
        <p:spPr>
          <a:xfrm>
            <a:off x="520563" y="1307838"/>
            <a:ext cx="7553325" cy="240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details snippet</a:t>
            </a:r>
            <a:endParaRPr/>
          </a:p>
        </p:txBody>
      </p:sp>
      <p:pic>
        <p:nvPicPr>
          <p:cNvPr id="224" name="Google Shape;224;p26"/>
          <p:cNvPicPr preferRelativeResize="0"/>
          <p:nvPr/>
        </p:nvPicPr>
        <p:blipFill>
          <a:blip r:embed="rId3">
            <a:alphaModFix/>
          </a:blip>
          <a:stretch>
            <a:fillRect/>
          </a:stretch>
        </p:blipFill>
        <p:spPr>
          <a:xfrm>
            <a:off x="632900" y="997850"/>
            <a:ext cx="7703501" cy="3349351"/>
          </a:xfrm>
          <a:prstGeom prst="rect">
            <a:avLst/>
          </a:prstGeom>
          <a:noFill/>
          <a:ln>
            <a:noFill/>
          </a:ln>
        </p:spPr>
      </p:pic>
      <p:sp>
        <p:nvSpPr>
          <p:cNvPr id="225" name="Google Shape;225;p26"/>
          <p:cNvSpPr txBox="1"/>
          <p:nvPr/>
        </p:nvSpPr>
        <p:spPr>
          <a:xfrm>
            <a:off x="1125150" y="4428275"/>
            <a:ext cx="76449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Individual event details are show along with its location in google maps.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User can register for the event and add it in its bin.</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Twilio SMS API Integration</a:t>
            </a:r>
            <a:endParaRPr/>
          </a:p>
        </p:txBody>
      </p:sp>
      <p:pic>
        <p:nvPicPr>
          <p:cNvPr id="231" name="Google Shape;231;p27"/>
          <p:cNvPicPr preferRelativeResize="0"/>
          <p:nvPr/>
        </p:nvPicPr>
        <p:blipFill rotWithShape="1">
          <a:blip r:embed="rId3">
            <a:alphaModFix/>
          </a:blip>
          <a:srcRect b="37144" l="29365" r="19483" t="26723"/>
          <a:stretch/>
        </p:blipFill>
        <p:spPr>
          <a:xfrm>
            <a:off x="1222100" y="1307850"/>
            <a:ext cx="6875901" cy="2949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237" name="Google Shape;237;p28"/>
          <p:cNvSpPr txBox="1"/>
          <p:nvPr>
            <p:ph idx="1" type="body"/>
          </p:nvPr>
        </p:nvSpPr>
        <p:spPr>
          <a:xfrm>
            <a:off x="1297500" y="1204950"/>
            <a:ext cx="7038900" cy="291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t/>
            </a:r>
            <a:endParaRPr/>
          </a:p>
          <a:p>
            <a:pPr indent="0" lvl="0" marL="0" rtl="0" algn="ctr">
              <a:lnSpc>
                <a:spcPct val="115000"/>
              </a:lnSpc>
              <a:spcBef>
                <a:spcPts val="1600"/>
              </a:spcBef>
              <a:spcAft>
                <a:spcPts val="0"/>
              </a:spcAft>
              <a:buSzPts val="1800"/>
              <a:buNone/>
            </a:pPr>
            <a:r>
              <a:t/>
            </a:r>
            <a:endParaRPr/>
          </a:p>
          <a:p>
            <a:pPr indent="457200" lvl="0" marL="1828800" rtl="0" algn="l">
              <a:lnSpc>
                <a:spcPct val="115000"/>
              </a:lnSpc>
              <a:spcBef>
                <a:spcPts val="1600"/>
              </a:spcBef>
              <a:spcAft>
                <a:spcPts val="0"/>
              </a:spcAft>
              <a:buSzPts val="1800"/>
              <a:buNone/>
            </a:pPr>
            <a:r>
              <a:rPr lang="en" sz="3000" u="sng">
                <a:solidFill>
                  <a:schemeClr val="hlink"/>
                </a:solidFill>
                <a:hlinkClick r:id="rId3"/>
              </a:rPr>
              <a:t>DEMO!!</a:t>
            </a:r>
            <a:endParaRPr sz="3000"/>
          </a:p>
          <a:p>
            <a:pPr indent="457200" lvl="0" marL="1828800" rtl="0" algn="l">
              <a:lnSpc>
                <a:spcPct val="115000"/>
              </a:lnSpc>
              <a:spcBef>
                <a:spcPts val="1600"/>
              </a:spcBef>
              <a:spcAft>
                <a:spcPts val="1600"/>
              </a:spcAft>
              <a:buSzPts val="1800"/>
              <a:buNone/>
            </a:pPr>
            <a:r>
              <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310925" y="299750"/>
            <a:ext cx="7038900" cy="5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Cloud Highlights</a:t>
            </a:r>
            <a:endParaRPr/>
          </a:p>
        </p:txBody>
      </p:sp>
      <p:sp>
        <p:nvSpPr>
          <p:cNvPr id="243" name="Google Shape;243;p29"/>
          <p:cNvSpPr txBox="1"/>
          <p:nvPr>
            <p:ph idx="1" type="body"/>
          </p:nvPr>
        </p:nvSpPr>
        <p:spPr>
          <a:xfrm>
            <a:off x="792300" y="1256725"/>
            <a:ext cx="8351700" cy="3639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3F3F3"/>
              </a:buClr>
              <a:buSzPts val="1600"/>
              <a:buChar char="●"/>
            </a:pPr>
            <a:r>
              <a:rPr b="1" i="1" lang="en" sz="1600">
                <a:solidFill>
                  <a:srgbClr val="F3F3F3"/>
                </a:solidFill>
                <a:latin typeface="Arial"/>
                <a:ea typeface="Arial"/>
                <a:cs typeface="Arial"/>
                <a:sym typeface="Arial"/>
              </a:rPr>
              <a:t>Amazon DynamoDB  :</a:t>
            </a:r>
            <a:r>
              <a:rPr i="1" lang="en" sz="1600">
                <a:solidFill>
                  <a:srgbClr val="F3F3F3"/>
                </a:solidFill>
                <a:latin typeface="Arial"/>
                <a:ea typeface="Arial"/>
                <a:cs typeface="Arial"/>
                <a:sym typeface="Arial"/>
              </a:rPr>
              <a:t> NoSQL database that supports key-value pairs, data models and enables developers to build a serverless applications. </a:t>
            </a:r>
            <a:r>
              <a:rPr i="1" lang="en" sz="1600">
                <a:solidFill>
                  <a:srgbClr val="F3F3F3"/>
                </a:solidFill>
                <a:latin typeface="Arial"/>
                <a:ea typeface="Arial"/>
                <a:cs typeface="Arial"/>
                <a:sym typeface="Arial"/>
              </a:rPr>
              <a:t>DynamoDB has a flexible schema where each row can have any number of columns associated with it at any time. It allows developers to easily change table information without redefining the table schema</a:t>
            </a:r>
            <a:r>
              <a:rPr i="1" lang="en" sz="1600">
                <a:solidFill>
                  <a:srgbClr val="F3F3F3"/>
                </a:solidFill>
                <a:latin typeface="Arial"/>
                <a:ea typeface="Arial"/>
                <a:cs typeface="Arial"/>
                <a:sym typeface="Arial"/>
              </a:rPr>
              <a:t> </a:t>
            </a:r>
            <a:endParaRPr i="1" sz="1600">
              <a:solidFill>
                <a:srgbClr val="F3F3F3"/>
              </a:solidFill>
              <a:latin typeface="Arial"/>
              <a:ea typeface="Arial"/>
              <a:cs typeface="Arial"/>
              <a:sym typeface="Arial"/>
            </a:endParaRPr>
          </a:p>
          <a:p>
            <a:pPr indent="-317500" lvl="1" marL="914400" rtl="0" algn="l">
              <a:lnSpc>
                <a:spcPct val="115000"/>
              </a:lnSpc>
              <a:spcBef>
                <a:spcPts val="0"/>
              </a:spcBef>
              <a:spcAft>
                <a:spcPts val="0"/>
              </a:spcAft>
              <a:buClr>
                <a:srgbClr val="F3F3F3"/>
              </a:buClr>
              <a:buSzPts val="1400"/>
              <a:buFont typeface="Arial"/>
              <a:buChar char="○"/>
            </a:pPr>
            <a:r>
              <a:rPr i="1" lang="en" sz="1400">
                <a:solidFill>
                  <a:srgbClr val="F3F3F3"/>
                </a:solidFill>
                <a:latin typeface="Arial"/>
                <a:ea typeface="Arial"/>
                <a:cs typeface="Arial"/>
                <a:sym typeface="Arial"/>
              </a:rPr>
              <a:t>We used this service to store our event information within a json file to display this information when called upon</a:t>
            </a:r>
            <a:endParaRPr i="1" sz="1400">
              <a:solidFill>
                <a:srgbClr val="F3F3F3"/>
              </a:solidFill>
              <a:latin typeface="Arial"/>
              <a:ea typeface="Arial"/>
              <a:cs typeface="Arial"/>
              <a:sym typeface="Arial"/>
            </a:endParaRPr>
          </a:p>
          <a:p>
            <a:pPr indent="-330200" lvl="0" marL="457200" rtl="0" algn="l">
              <a:lnSpc>
                <a:spcPct val="115000"/>
              </a:lnSpc>
              <a:spcBef>
                <a:spcPts val="0"/>
              </a:spcBef>
              <a:spcAft>
                <a:spcPts val="0"/>
              </a:spcAft>
              <a:buClr>
                <a:srgbClr val="F3F3F3"/>
              </a:buClr>
              <a:buSzPts val="1600"/>
              <a:buChar char="●"/>
            </a:pPr>
            <a:r>
              <a:rPr b="1" i="1" lang="en" sz="1600">
                <a:solidFill>
                  <a:srgbClr val="F3F3F3"/>
                </a:solidFill>
                <a:latin typeface="Arial"/>
                <a:ea typeface="Arial"/>
                <a:cs typeface="Arial"/>
                <a:sym typeface="Arial"/>
              </a:rPr>
              <a:t>Amazon Cognito  :</a:t>
            </a:r>
            <a:r>
              <a:rPr i="1" lang="en" sz="1600">
                <a:solidFill>
                  <a:srgbClr val="F3F3F3"/>
                </a:solidFill>
                <a:latin typeface="Arial"/>
                <a:ea typeface="Arial"/>
                <a:cs typeface="Arial"/>
                <a:sym typeface="Arial"/>
              </a:rPr>
              <a:t> It provides authentication, authorization and user management for web and mobile apps. Users can </a:t>
            </a:r>
            <a:r>
              <a:rPr i="1" lang="en" sz="1600">
                <a:solidFill>
                  <a:srgbClr val="F3F3F3"/>
                </a:solidFill>
                <a:latin typeface="Arial"/>
                <a:ea typeface="Arial"/>
                <a:cs typeface="Arial"/>
                <a:sym typeface="Arial"/>
              </a:rPr>
              <a:t>login</a:t>
            </a:r>
            <a:r>
              <a:rPr i="1" lang="en" sz="1600">
                <a:solidFill>
                  <a:srgbClr val="F3F3F3"/>
                </a:solidFill>
                <a:latin typeface="Arial"/>
                <a:ea typeface="Arial"/>
                <a:cs typeface="Arial"/>
                <a:sym typeface="Arial"/>
              </a:rPr>
              <a:t> directly with a </a:t>
            </a:r>
            <a:r>
              <a:rPr i="1" lang="en" sz="1600">
                <a:solidFill>
                  <a:srgbClr val="F3F3F3"/>
                </a:solidFill>
                <a:latin typeface="Arial"/>
                <a:ea typeface="Arial"/>
                <a:cs typeface="Arial"/>
                <a:sym typeface="Arial"/>
              </a:rPr>
              <a:t>username</a:t>
            </a:r>
            <a:r>
              <a:rPr i="1" lang="en" sz="1600">
                <a:solidFill>
                  <a:srgbClr val="F3F3F3"/>
                </a:solidFill>
                <a:latin typeface="Arial"/>
                <a:ea typeface="Arial"/>
                <a:cs typeface="Arial"/>
                <a:sym typeface="Arial"/>
              </a:rPr>
              <a:t> and password, or even through a third party such as Facebook, Amazon, or Google. The two main components of it are user pools and identity pools. </a:t>
            </a:r>
            <a:endParaRPr i="1" sz="1600">
              <a:solidFill>
                <a:srgbClr val="F3F3F3"/>
              </a:solidFill>
              <a:latin typeface="Arial"/>
              <a:ea typeface="Arial"/>
              <a:cs typeface="Arial"/>
              <a:sym typeface="Arial"/>
            </a:endParaRPr>
          </a:p>
          <a:p>
            <a:pPr indent="-317500" lvl="1" marL="914400" rtl="0" algn="l">
              <a:lnSpc>
                <a:spcPct val="115000"/>
              </a:lnSpc>
              <a:spcBef>
                <a:spcPts val="0"/>
              </a:spcBef>
              <a:spcAft>
                <a:spcPts val="0"/>
              </a:spcAft>
              <a:buClr>
                <a:srgbClr val="F3F3F3"/>
              </a:buClr>
              <a:buSzPts val="1400"/>
              <a:buFont typeface="Arial"/>
              <a:buChar char="○"/>
            </a:pPr>
            <a:r>
              <a:rPr i="1" lang="en" sz="1400">
                <a:solidFill>
                  <a:srgbClr val="F3F3F3"/>
                </a:solidFill>
                <a:latin typeface="Arial"/>
                <a:ea typeface="Arial"/>
                <a:cs typeface="Arial"/>
                <a:sym typeface="Arial"/>
              </a:rPr>
              <a:t>We incorporated this for the logging into our web application through either Facebook or Google.</a:t>
            </a:r>
            <a:endParaRPr i="1" sz="1400">
              <a:solidFill>
                <a:srgbClr val="F3F3F3"/>
              </a:solidFill>
              <a:latin typeface="Arial"/>
              <a:ea typeface="Arial"/>
              <a:cs typeface="Arial"/>
              <a:sym typeface="Arial"/>
            </a:endParaRPr>
          </a:p>
          <a:p>
            <a:pPr indent="0" lvl="0" marL="457200" marR="0" rtl="0" algn="l">
              <a:lnSpc>
                <a:spcPct val="115000"/>
              </a:lnSpc>
              <a:spcBef>
                <a:spcPts val="1600"/>
              </a:spcBef>
              <a:spcAft>
                <a:spcPts val="0"/>
              </a:spcAft>
              <a:buNone/>
            </a:pPr>
            <a:r>
              <a:t/>
            </a:r>
            <a:endParaRPr i="1" sz="1400">
              <a:solidFill>
                <a:srgbClr val="F3F3F3"/>
              </a:solidFill>
              <a:latin typeface="Arial"/>
              <a:ea typeface="Arial"/>
              <a:cs typeface="Arial"/>
              <a:sym typeface="Arial"/>
            </a:endParaRPr>
          </a:p>
          <a:p>
            <a:pPr indent="0" lvl="0" marL="457200" rtl="0" algn="l">
              <a:lnSpc>
                <a:spcPct val="115000"/>
              </a:lnSpc>
              <a:spcBef>
                <a:spcPts val="1600"/>
              </a:spcBef>
              <a:spcAft>
                <a:spcPts val="1600"/>
              </a:spcAft>
              <a:buNone/>
            </a:pPr>
            <a:r>
              <a:t/>
            </a:r>
            <a:endParaRPr i="1">
              <a:solidFill>
                <a:srgbClr val="44444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1310925" y="299750"/>
            <a:ext cx="7038900" cy="5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Cloud Highlights</a:t>
            </a:r>
            <a:endParaRPr/>
          </a:p>
        </p:txBody>
      </p:sp>
      <p:sp>
        <p:nvSpPr>
          <p:cNvPr id="249" name="Google Shape;249;p30"/>
          <p:cNvSpPr txBox="1"/>
          <p:nvPr>
            <p:ph idx="1" type="body"/>
          </p:nvPr>
        </p:nvSpPr>
        <p:spPr>
          <a:xfrm>
            <a:off x="792350" y="1068700"/>
            <a:ext cx="8218800" cy="34515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i="1" sz="1400">
              <a:solidFill>
                <a:srgbClr val="F3F3F3"/>
              </a:solidFill>
              <a:latin typeface="Arial"/>
              <a:ea typeface="Arial"/>
              <a:cs typeface="Arial"/>
              <a:sym typeface="Arial"/>
            </a:endParaRPr>
          </a:p>
          <a:p>
            <a:pPr indent="-330200" lvl="0" marL="457200" rtl="0" algn="l">
              <a:lnSpc>
                <a:spcPct val="115000"/>
              </a:lnSpc>
              <a:spcBef>
                <a:spcPts val="1600"/>
              </a:spcBef>
              <a:spcAft>
                <a:spcPts val="0"/>
              </a:spcAft>
              <a:buClr>
                <a:srgbClr val="F3F3F3"/>
              </a:buClr>
              <a:buSzPts val="1600"/>
              <a:buFont typeface="Arial"/>
              <a:buChar char="●"/>
            </a:pPr>
            <a:r>
              <a:rPr b="1" i="1" lang="en" sz="1600">
                <a:solidFill>
                  <a:srgbClr val="F3F3F3"/>
                </a:solidFill>
                <a:latin typeface="Arial"/>
                <a:ea typeface="Arial"/>
                <a:cs typeface="Arial"/>
                <a:sym typeface="Arial"/>
              </a:rPr>
              <a:t>Amazon Elastic Compute Cloud</a:t>
            </a:r>
            <a:r>
              <a:rPr i="1" lang="en" sz="1600">
                <a:solidFill>
                  <a:srgbClr val="F3F3F3"/>
                </a:solidFill>
                <a:latin typeface="Arial"/>
                <a:ea typeface="Arial"/>
                <a:cs typeface="Arial"/>
                <a:sym typeface="Arial"/>
              </a:rPr>
              <a:t> (Amazon EC2) : It provides scalable computing capacity in the Amazon Web Services (AWS) cloud. It eliminates the need to invest in hardware, so as to develop and deploy applications faster. We can use Amazon EC2 to launch as many or as few virtual servers as we need, configure security and networking, and manage storage. </a:t>
            </a:r>
            <a:endParaRPr i="1" sz="1600">
              <a:solidFill>
                <a:srgbClr val="F3F3F3"/>
              </a:solidFill>
              <a:latin typeface="Arial"/>
              <a:ea typeface="Arial"/>
              <a:cs typeface="Arial"/>
              <a:sym typeface="Arial"/>
            </a:endParaRPr>
          </a:p>
          <a:p>
            <a:pPr indent="-317500" lvl="1" marL="914400" rtl="0" algn="l">
              <a:lnSpc>
                <a:spcPct val="115000"/>
              </a:lnSpc>
              <a:spcBef>
                <a:spcPts val="0"/>
              </a:spcBef>
              <a:spcAft>
                <a:spcPts val="0"/>
              </a:spcAft>
              <a:buClr>
                <a:srgbClr val="F3F3F3"/>
              </a:buClr>
              <a:buSzPts val="1400"/>
              <a:buFont typeface="Arial"/>
              <a:buChar char="○"/>
            </a:pPr>
            <a:r>
              <a:rPr i="1" lang="en" sz="1400">
                <a:solidFill>
                  <a:srgbClr val="F3F3F3"/>
                </a:solidFill>
                <a:latin typeface="Arial"/>
                <a:ea typeface="Arial"/>
                <a:cs typeface="Arial"/>
                <a:sym typeface="Arial"/>
              </a:rPr>
              <a:t>We used this service to deploy EventLite within AWS</a:t>
            </a:r>
            <a:endParaRPr i="1" sz="1400">
              <a:solidFill>
                <a:srgbClr val="F3F3F3"/>
              </a:solidFill>
              <a:latin typeface="Arial"/>
              <a:ea typeface="Arial"/>
              <a:cs typeface="Arial"/>
              <a:sym typeface="Arial"/>
            </a:endParaRPr>
          </a:p>
          <a:p>
            <a:pPr indent="0" lvl="0" marL="457200" rtl="0" algn="l">
              <a:lnSpc>
                <a:spcPct val="115000"/>
              </a:lnSpc>
              <a:spcBef>
                <a:spcPts val="1600"/>
              </a:spcBef>
              <a:spcAft>
                <a:spcPts val="1600"/>
              </a:spcAft>
              <a:buNone/>
            </a:pPr>
            <a:r>
              <a:t/>
            </a:r>
            <a:endParaRPr i="1">
              <a:solidFill>
                <a:srgbClr val="444444"/>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Challenges</a:t>
            </a:r>
            <a:endParaRPr/>
          </a:p>
        </p:txBody>
      </p:sp>
      <p:sp>
        <p:nvSpPr>
          <p:cNvPr id="255" name="Google Shape;255;p31"/>
          <p:cNvSpPr txBox="1"/>
          <p:nvPr>
            <p:ph idx="1" type="body"/>
          </p:nvPr>
        </p:nvSpPr>
        <p:spPr>
          <a:xfrm>
            <a:off x="1020650" y="1041825"/>
            <a:ext cx="7923300" cy="38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i="1" sz="1800">
              <a:latin typeface="Arial"/>
              <a:ea typeface="Arial"/>
              <a:cs typeface="Arial"/>
              <a:sym typeface="Arial"/>
            </a:endParaRPr>
          </a:p>
          <a:p>
            <a:pPr indent="-342900" lvl="0" marL="457200" rtl="0" algn="l">
              <a:lnSpc>
                <a:spcPct val="115000"/>
              </a:lnSpc>
              <a:spcBef>
                <a:spcPts val="1600"/>
              </a:spcBef>
              <a:spcAft>
                <a:spcPts val="0"/>
              </a:spcAft>
              <a:buSzPts val="1800"/>
              <a:buFont typeface="Arial"/>
              <a:buChar char="●"/>
            </a:pPr>
            <a:r>
              <a:rPr i="1" lang="en" sz="1800">
                <a:latin typeface="Arial"/>
                <a:ea typeface="Arial"/>
                <a:cs typeface="Arial"/>
                <a:sym typeface="Arial"/>
              </a:rPr>
              <a:t>EBS and Serverless setup</a:t>
            </a:r>
            <a:endParaRPr i="1" sz="1800">
              <a:latin typeface="Arial"/>
              <a:ea typeface="Arial"/>
              <a:cs typeface="Arial"/>
              <a:sym typeface="Arial"/>
            </a:endParaRPr>
          </a:p>
          <a:p>
            <a:pPr indent="-342900" lvl="1" marL="914400" rtl="0" algn="l">
              <a:spcBef>
                <a:spcPts val="0"/>
              </a:spcBef>
              <a:spcAft>
                <a:spcPts val="0"/>
              </a:spcAft>
              <a:buSzPts val="1800"/>
              <a:buFont typeface="Arial"/>
              <a:buChar char="○"/>
            </a:pPr>
            <a:r>
              <a:rPr i="1" lang="en" sz="1800">
                <a:latin typeface="Arial"/>
                <a:ea typeface="Arial"/>
                <a:cs typeface="Arial"/>
                <a:sym typeface="Arial"/>
              </a:rPr>
              <a:t>Didn’t end up using a serverless setup and instead used an EC2 instance</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i="1" lang="en" sz="1800">
                <a:latin typeface="Arial"/>
                <a:ea typeface="Arial"/>
                <a:cs typeface="Arial"/>
                <a:sym typeface="Arial"/>
              </a:rPr>
              <a:t>Authentication</a:t>
            </a:r>
            <a:endParaRPr i="1"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i="1" lang="en" sz="1800">
                <a:latin typeface="Arial"/>
                <a:ea typeface="Arial"/>
                <a:cs typeface="Arial"/>
                <a:sym typeface="Arial"/>
              </a:rPr>
              <a:t>Understanding Auth Services and its configuration</a:t>
            </a:r>
            <a:endParaRPr i="1"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i="1" lang="en" sz="1800">
                <a:latin typeface="Arial"/>
                <a:ea typeface="Arial"/>
                <a:cs typeface="Arial"/>
                <a:sym typeface="Arial"/>
              </a:rPr>
              <a:t>Issue to oauth2/token endpoint</a:t>
            </a:r>
            <a:endParaRPr i="1"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i="1" lang="en" sz="1800">
                <a:latin typeface="Arial"/>
                <a:ea typeface="Arial"/>
                <a:cs typeface="Arial"/>
                <a:sym typeface="Arial"/>
              </a:rPr>
              <a:t>Passing the JWT returned from cognito services to backend</a:t>
            </a:r>
            <a:endParaRPr i="1" sz="1800">
              <a:latin typeface="Arial"/>
              <a:ea typeface="Arial"/>
              <a:cs typeface="Arial"/>
              <a:sym typeface="Arial"/>
            </a:endParaRPr>
          </a:p>
          <a:p>
            <a:pPr indent="0" lvl="0" marL="914400" rtl="0" algn="l">
              <a:lnSpc>
                <a:spcPct val="115000"/>
              </a:lnSpc>
              <a:spcBef>
                <a:spcPts val="1600"/>
              </a:spcBef>
              <a:spcAft>
                <a:spcPts val="0"/>
              </a:spcAft>
              <a:buNone/>
            </a:pPr>
            <a:r>
              <a:t/>
            </a:r>
            <a:endParaRPr i="1" sz="1400">
              <a:latin typeface="Arial"/>
              <a:ea typeface="Arial"/>
              <a:cs typeface="Arial"/>
              <a:sym typeface="Arial"/>
            </a:endParaRPr>
          </a:p>
          <a:p>
            <a:pPr indent="0" lvl="0" marL="457200" marR="0" rtl="0" algn="l">
              <a:lnSpc>
                <a:spcPct val="115000"/>
              </a:lnSpc>
              <a:spcBef>
                <a:spcPts val="1600"/>
              </a:spcBef>
              <a:spcAft>
                <a:spcPts val="0"/>
              </a:spcAft>
              <a:buNone/>
            </a:pPr>
            <a:r>
              <a:t/>
            </a:r>
            <a:endParaRPr i="1" sz="1400">
              <a:latin typeface="Arial"/>
              <a:ea typeface="Arial"/>
              <a:cs typeface="Arial"/>
              <a:sym typeface="Arial"/>
            </a:endParaRPr>
          </a:p>
          <a:p>
            <a:pPr indent="0" lvl="0" marL="0" rtl="0" algn="l">
              <a:lnSpc>
                <a:spcPct val="115000"/>
              </a:lnSpc>
              <a:spcBef>
                <a:spcPts val="1600"/>
              </a:spcBef>
              <a:spcAft>
                <a:spcPts val="1600"/>
              </a:spcAft>
              <a:buNone/>
            </a:pPr>
            <a:r>
              <a:t/>
            </a:r>
            <a:endParaRPr i="1" sz="1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Business Problem</a:t>
            </a:r>
            <a:endParaRPr/>
          </a:p>
        </p:txBody>
      </p:sp>
      <p:sp>
        <p:nvSpPr>
          <p:cNvPr id="142" name="Google Shape;142;p14"/>
          <p:cNvSpPr txBox="1"/>
          <p:nvPr>
            <p:ph idx="1" type="body"/>
          </p:nvPr>
        </p:nvSpPr>
        <p:spPr>
          <a:xfrm>
            <a:off x="1297500" y="1116150"/>
            <a:ext cx="7038900" cy="3271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600"/>
              </a:spcBef>
              <a:spcAft>
                <a:spcPts val="0"/>
              </a:spcAft>
              <a:buSzPts val="1600"/>
              <a:buFont typeface="Arial"/>
              <a:buChar char="●"/>
            </a:pPr>
            <a:r>
              <a:rPr i="1" lang="en" sz="1600">
                <a:latin typeface="Arial"/>
                <a:ea typeface="Arial"/>
                <a:cs typeface="Arial"/>
                <a:sym typeface="Arial"/>
              </a:rPr>
              <a:t>Local Events are occurring daily/weekly all across the US. How can users easily find local events within their local area? </a:t>
            </a:r>
            <a:endParaRPr i="1"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i="1" lang="en" sz="1600">
                <a:latin typeface="Arial"/>
                <a:ea typeface="Arial"/>
                <a:cs typeface="Arial"/>
                <a:sym typeface="Arial"/>
              </a:rPr>
              <a:t>Getting the notice out for these events could be costly and ineffective depending on the platform they’re advertising on. </a:t>
            </a:r>
            <a:endParaRPr i="1"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i="1" lang="en" sz="1600">
                <a:latin typeface="Arial"/>
                <a:ea typeface="Arial"/>
                <a:cs typeface="Arial"/>
                <a:sym typeface="Arial"/>
              </a:rPr>
              <a:t>Having 1 platform that displays all the local events, in a easy to read format, within a given area</a:t>
            </a:r>
            <a:endParaRPr i="1"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i="1" lang="en" sz="1600">
                <a:latin typeface="Arial"/>
                <a:ea typeface="Arial"/>
                <a:cs typeface="Arial"/>
                <a:sym typeface="Arial"/>
              </a:rPr>
              <a:t>How do you know if your friends are attending the same event as you and where can you go to obtain more information about the events?</a:t>
            </a:r>
            <a:endParaRPr i="1" sz="1600">
              <a:latin typeface="Arial"/>
              <a:ea typeface="Arial"/>
              <a:cs typeface="Arial"/>
              <a:sym typeface="Aria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12547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Future Work </a:t>
            </a:r>
            <a:endParaRPr/>
          </a:p>
        </p:txBody>
      </p:sp>
      <p:sp>
        <p:nvSpPr>
          <p:cNvPr id="261" name="Google Shape;261;p32"/>
          <p:cNvSpPr txBox="1"/>
          <p:nvPr>
            <p:ph idx="1" type="body"/>
          </p:nvPr>
        </p:nvSpPr>
        <p:spPr>
          <a:xfrm>
            <a:off x="725200" y="1307850"/>
            <a:ext cx="8097900" cy="3270000"/>
          </a:xfrm>
          <a:prstGeom prst="rect">
            <a:avLst/>
          </a:prstGeom>
          <a:noFill/>
          <a:ln>
            <a:noFill/>
          </a:ln>
        </p:spPr>
        <p:txBody>
          <a:bodyPr anchorCtr="0" anchor="t" bIns="91425" lIns="91425" spcFirstLastPara="1" rIns="91425" wrap="square" tIns="91425">
            <a:noAutofit/>
          </a:bodyPr>
          <a:lstStyle/>
          <a:p>
            <a:pPr indent="-342900" lvl="0" marL="457200" rtl="0" algn="l">
              <a:spcBef>
                <a:spcPts val="1600"/>
              </a:spcBef>
              <a:spcAft>
                <a:spcPts val="0"/>
              </a:spcAft>
              <a:buSzPts val="1800"/>
              <a:buFont typeface="Arial"/>
              <a:buAutoNum type="arabicPeriod"/>
            </a:pPr>
            <a:r>
              <a:rPr i="1" lang="en" sz="1800">
                <a:latin typeface="Arial"/>
                <a:ea typeface="Arial"/>
                <a:cs typeface="Arial"/>
                <a:sym typeface="Arial"/>
              </a:rPr>
              <a:t>Shifting from EC2 to Elastic Beanstalk</a:t>
            </a:r>
            <a:endParaRPr i="1"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i="1" lang="en" sz="1800">
                <a:latin typeface="Arial"/>
                <a:ea typeface="Arial"/>
                <a:cs typeface="Arial"/>
                <a:sym typeface="Arial"/>
              </a:rPr>
              <a:t>Incorporate Locate Me function to track location</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i="1" lang="en" sz="1800">
                <a:latin typeface="Arial"/>
                <a:ea typeface="Arial"/>
                <a:cs typeface="Arial"/>
                <a:sym typeface="Arial"/>
              </a:rPr>
              <a:t>Make a Vendor page so vendors attending the events can advertise about their products</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i="1" lang="en" sz="1800">
                <a:latin typeface="Arial"/>
                <a:ea typeface="Arial"/>
                <a:cs typeface="Arial"/>
                <a:sym typeface="Arial"/>
              </a:rPr>
              <a:t>Incorporate ad revenue into the application for profit</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i="1" lang="en" sz="1800">
                <a:latin typeface="Arial"/>
                <a:ea typeface="Arial"/>
                <a:cs typeface="Arial"/>
                <a:sym typeface="Arial"/>
              </a:rPr>
              <a:t>Incorporate Email clients within the application</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i="1" lang="en" sz="1800">
                <a:latin typeface="Arial"/>
                <a:ea typeface="Arial"/>
                <a:cs typeface="Arial"/>
                <a:sym typeface="Arial"/>
              </a:rPr>
              <a:t>Dockerizing the Application</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i="1" lang="en" sz="1800">
                <a:latin typeface="Arial"/>
                <a:ea typeface="Arial"/>
                <a:cs typeface="Arial"/>
                <a:sym typeface="Arial"/>
              </a:rPr>
              <a:t>Incorporate a payment system for users to pay to attend</a:t>
            </a:r>
            <a:endParaRPr i="1" sz="18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a:t>
            </a:r>
            <a:endParaRPr/>
          </a:p>
        </p:txBody>
      </p:sp>
      <p:sp>
        <p:nvSpPr>
          <p:cNvPr id="267" name="Google Shape;267;p33"/>
          <p:cNvSpPr txBox="1"/>
          <p:nvPr>
            <p:ph idx="1" type="body"/>
          </p:nvPr>
        </p:nvSpPr>
        <p:spPr>
          <a:xfrm>
            <a:off x="644625" y="1235525"/>
            <a:ext cx="8218800" cy="3599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i="1" lang="en" sz="1800">
                <a:latin typeface="Arial"/>
                <a:ea typeface="Arial"/>
                <a:cs typeface="Arial"/>
                <a:sym typeface="Arial"/>
              </a:rPr>
              <a:t>Learned that we didn’t need to create a db file for login information for our users because Cognito creates an user directory for us when a user SignUp.</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i="1" lang="en" sz="1800">
                <a:latin typeface="Arial"/>
                <a:ea typeface="Arial"/>
                <a:cs typeface="Arial"/>
                <a:sym typeface="Arial"/>
              </a:rPr>
              <a:t>We explored the various services offered within AWS and chose the services that would work best with EventLite</a:t>
            </a:r>
            <a:endParaRPr i="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i="1" lang="en" sz="1800">
                <a:latin typeface="Arial"/>
                <a:ea typeface="Arial"/>
                <a:cs typeface="Arial"/>
                <a:sym typeface="Arial"/>
              </a:rPr>
              <a:t>Learned that in the long run for EventLite, it would be better to use a serverless state to deploy the application</a:t>
            </a:r>
            <a:endParaRPr i="1" sz="1800">
              <a:latin typeface="Arial"/>
              <a:ea typeface="Arial"/>
              <a:cs typeface="Arial"/>
              <a:sym typeface="Arial"/>
            </a:endParaRPr>
          </a:p>
          <a:p>
            <a:pPr indent="0" lvl="0" marL="457200" rtl="0" algn="l">
              <a:lnSpc>
                <a:spcPct val="115000"/>
              </a:lnSpc>
              <a:spcBef>
                <a:spcPts val="1600"/>
              </a:spcBef>
              <a:spcAft>
                <a:spcPts val="1600"/>
              </a:spcAft>
              <a:buNone/>
            </a:pPr>
            <a:r>
              <a:t/>
            </a:r>
            <a:endParaRPr i="1" sz="18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t>Development</a:t>
            </a:r>
            <a:r>
              <a:rPr lang="en" sz="2400"/>
              <a:t> Flowchart</a:t>
            </a:r>
            <a:endParaRPr sz="2400"/>
          </a:p>
          <a:p>
            <a:pPr indent="0" lvl="0" marL="0" rtl="0" algn="l">
              <a:lnSpc>
                <a:spcPct val="100000"/>
              </a:lnSpc>
              <a:spcBef>
                <a:spcPts val="0"/>
              </a:spcBef>
              <a:spcAft>
                <a:spcPts val="0"/>
              </a:spcAft>
              <a:buSzPts val="2800"/>
              <a:buNone/>
            </a:pPr>
            <a:r>
              <a:t/>
            </a:r>
            <a:endParaRPr/>
          </a:p>
        </p:txBody>
      </p:sp>
      <p:sp>
        <p:nvSpPr>
          <p:cNvPr id="148" name="Google Shape;148;p15"/>
          <p:cNvSpPr txBox="1"/>
          <p:nvPr>
            <p:ph idx="1" type="body"/>
          </p:nvPr>
        </p:nvSpPr>
        <p:spPr>
          <a:xfrm>
            <a:off x="311700" y="1417850"/>
            <a:ext cx="3972300" cy="3633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i="1" lang="en" sz="1200">
                <a:latin typeface="Arial"/>
                <a:ea typeface="Arial"/>
                <a:cs typeface="Arial"/>
                <a:sym typeface="Arial"/>
              </a:rPr>
              <a:t>Requirement Gathering</a:t>
            </a:r>
            <a:endParaRPr i="1"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i="1" lang="en" sz="1200">
                <a:latin typeface="Arial"/>
                <a:ea typeface="Arial"/>
                <a:cs typeface="Arial"/>
                <a:sym typeface="Arial"/>
              </a:rPr>
              <a:t>We all met and discussed different ideas for the project and agreed upon EventLite application. Went back and thought of different ideas to include in the application</a:t>
            </a:r>
            <a:endParaRPr i="1"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i="1" lang="en" sz="1200">
                <a:latin typeface="Arial"/>
                <a:ea typeface="Arial"/>
                <a:cs typeface="Arial"/>
                <a:sym typeface="Arial"/>
              </a:rPr>
              <a:t>Planning</a:t>
            </a:r>
            <a:endParaRPr i="1"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i="1" lang="en" sz="1200">
                <a:latin typeface="Arial"/>
                <a:ea typeface="Arial"/>
                <a:cs typeface="Arial"/>
                <a:sym typeface="Arial"/>
              </a:rPr>
              <a:t>Discussed the overall layout of the app and distributed the work among teammates</a:t>
            </a:r>
            <a:endParaRPr i="1"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i="1" lang="en" sz="1200">
                <a:latin typeface="Arial"/>
                <a:ea typeface="Arial"/>
                <a:cs typeface="Arial"/>
                <a:sym typeface="Arial"/>
              </a:rPr>
              <a:t>Design</a:t>
            </a:r>
            <a:endParaRPr i="1"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i="1" lang="en" sz="1200">
                <a:latin typeface="Arial"/>
                <a:ea typeface="Arial"/>
                <a:cs typeface="Arial"/>
                <a:sym typeface="Arial"/>
              </a:rPr>
              <a:t>We met and discuss individual webpages that were needed and the different AWS components we would like to use in this application</a:t>
            </a:r>
            <a:endParaRPr i="1" sz="1200">
              <a:latin typeface="Arial"/>
              <a:ea typeface="Arial"/>
              <a:cs typeface="Arial"/>
              <a:sym typeface="Arial"/>
            </a:endParaRPr>
          </a:p>
          <a:p>
            <a:pPr indent="0" lvl="0" marL="457200" marR="0" rtl="0" algn="l">
              <a:lnSpc>
                <a:spcPct val="115000"/>
              </a:lnSpc>
              <a:spcBef>
                <a:spcPts val="1600"/>
              </a:spcBef>
              <a:spcAft>
                <a:spcPts val="0"/>
              </a:spcAft>
              <a:buNone/>
            </a:pPr>
            <a:r>
              <a:t/>
            </a:r>
            <a:endParaRPr i="1" sz="1000">
              <a:latin typeface="Arial"/>
              <a:ea typeface="Arial"/>
              <a:cs typeface="Arial"/>
              <a:sym typeface="Arial"/>
            </a:endParaRPr>
          </a:p>
          <a:p>
            <a:pPr indent="0" lvl="0" marL="0" rtl="0" algn="l">
              <a:lnSpc>
                <a:spcPct val="115000"/>
              </a:lnSpc>
              <a:spcBef>
                <a:spcPts val="1600"/>
              </a:spcBef>
              <a:spcAft>
                <a:spcPts val="1600"/>
              </a:spcAft>
              <a:buSzPts val="1800"/>
              <a:buNone/>
            </a:pPr>
            <a:r>
              <a:rPr lang="en" sz="1000">
                <a:latin typeface="Arial"/>
                <a:ea typeface="Arial"/>
                <a:cs typeface="Arial"/>
                <a:sym typeface="Arial"/>
              </a:rPr>
              <a:t>	</a:t>
            </a:r>
            <a:endParaRPr sz="1000">
              <a:latin typeface="Arial"/>
              <a:ea typeface="Arial"/>
              <a:cs typeface="Arial"/>
              <a:sym typeface="Arial"/>
            </a:endParaRPr>
          </a:p>
        </p:txBody>
      </p:sp>
      <p:pic>
        <p:nvPicPr>
          <p:cNvPr id="149" name="Google Shape;149;p15"/>
          <p:cNvPicPr preferRelativeResize="0"/>
          <p:nvPr/>
        </p:nvPicPr>
        <p:blipFill>
          <a:blip r:embed="rId3">
            <a:alphaModFix/>
          </a:blip>
          <a:stretch>
            <a:fillRect/>
          </a:stretch>
        </p:blipFill>
        <p:spPr>
          <a:xfrm>
            <a:off x="4404875" y="1017725"/>
            <a:ext cx="4495149" cy="3918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t>Development Flowchart</a:t>
            </a:r>
            <a:endParaRPr sz="2400"/>
          </a:p>
          <a:p>
            <a:pPr indent="0" lvl="0" marL="0" rtl="0" algn="l">
              <a:lnSpc>
                <a:spcPct val="100000"/>
              </a:lnSpc>
              <a:spcBef>
                <a:spcPts val="0"/>
              </a:spcBef>
              <a:spcAft>
                <a:spcPts val="0"/>
              </a:spcAft>
              <a:buSzPts val="2800"/>
              <a:buNone/>
            </a:pPr>
            <a:r>
              <a:t/>
            </a:r>
            <a:endParaRPr/>
          </a:p>
        </p:txBody>
      </p:sp>
      <p:sp>
        <p:nvSpPr>
          <p:cNvPr id="155" name="Google Shape;155;p16"/>
          <p:cNvSpPr txBox="1"/>
          <p:nvPr>
            <p:ph idx="1" type="body"/>
          </p:nvPr>
        </p:nvSpPr>
        <p:spPr>
          <a:xfrm>
            <a:off x="105075" y="1178125"/>
            <a:ext cx="4290000" cy="365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Arial"/>
              <a:buChar char="●"/>
            </a:pPr>
            <a:r>
              <a:rPr i="1" lang="en" sz="1400">
                <a:latin typeface="Arial"/>
                <a:ea typeface="Arial"/>
                <a:cs typeface="Arial"/>
                <a:sym typeface="Arial"/>
              </a:rPr>
              <a:t>Development</a:t>
            </a:r>
            <a:endParaRPr i="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i="1" lang="en" sz="1400">
                <a:latin typeface="Arial"/>
                <a:ea typeface="Arial"/>
                <a:cs typeface="Arial"/>
                <a:sym typeface="Arial"/>
              </a:rPr>
              <a:t>We developed the frontend using HTML/CSS/Javascript.</a:t>
            </a:r>
            <a:endParaRPr i="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i="1" lang="en" sz="1400">
                <a:latin typeface="Arial"/>
                <a:ea typeface="Arial"/>
                <a:cs typeface="Arial"/>
                <a:sym typeface="Arial"/>
              </a:rPr>
              <a:t>Used AWS Cognito for authentication</a:t>
            </a:r>
            <a:endParaRPr i="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i="1" lang="en" sz="1400">
                <a:latin typeface="Arial"/>
                <a:ea typeface="Arial"/>
                <a:cs typeface="Arial"/>
                <a:sym typeface="Arial"/>
              </a:rPr>
              <a:t>Used DynamoDB for storing our database</a:t>
            </a:r>
            <a:endParaRPr i="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i="1" lang="en" sz="1400">
                <a:latin typeface="Arial"/>
                <a:ea typeface="Arial"/>
                <a:cs typeface="Arial"/>
                <a:sym typeface="Arial"/>
              </a:rPr>
              <a:t>Twilio for sending communication</a:t>
            </a:r>
            <a:endParaRPr i="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i="1" lang="en" sz="1400">
                <a:latin typeface="Arial"/>
                <a:ea typeface="Arial"/>
                <a:cs typeface="Arial"/>
                <a:sym typeface="Arial"/>
              </a:rPr>
              <a:t>Testing</a:t>
            </a:r>
            <a:endParaRPr i="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i="1" lang="en" sz="1400">
                <a:latin typeface="Arial"/>
                <a:ea typeface="Arial"/>
                <a:cs typeface="Arial"/>
                <a:sym typeface="Arial"/>
              </a:rPr>
              <a:t>To insure we were able to make queries to the database and fetch the data.</a:t>
            </a:r>
            <a:endParaRPr i="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i="1" lang="en" sz="1400">
                <a:latin typeface="Arial"/>
                <a:ea typeface="Arial"/>
                <a:cs typeface="Arial"/>
                <a:sym typeface="Arial"/>
              </a:rPr>
              <a:t>Deployment</a:t>
            </a:r>
            <a:endParaRPr i="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i="1" lang="en" sz="1400">
                <a:latin typeface="Arial"/>
                <a:ea typeface="Arial"/>
                <a:cs typeface="Arial"/>
                <a:sym typeface="Arial"/>
              </a:rPr>
              <a:t>Team worked together deploy our Application on an EC2 instance</a:t>
            </a:r>
            <a:endParaRPr i="1" sz="1400">
              <a:latin typeface="Arial"/>
              <a:ea typeface="Arial"/>
              <a:cs typeface="Arial"/>
              <a:sym typeface="Arial"/>
            </a:endParaRPr>
          </a:p>
          <a:p>
            <a:pPr indent="0" lvl="0" marL="0" rtl="0" algn="l">
              <a:lnSpc>
                <a:spcPct val="115000"/>
              </a:lnSpc>
              <a:spcBef>
                <a:spcPts val="1600"/>
              </a:spcBef>
              <a:spcAft>
                <a:spcPts val="1600"/>
              </a:spcAft>
              <a:buSzPts val="1800"/>
              <a:buNone/>
            </a:pPr>
            <a:r>
              <a:rPr lang="en" sz="1000">
                <a:latin typeface="Arial"/>
                <a:ea typeface="Arial"/>
                <a:cs typeface="Arial"/>
                <a:sym typeface="Arial"/>
              </a:rPr>
              <a:t>	</a:t>
            </a:r>
            <a:endParaRPr sz="1000">
              <a:latin typeface="Arial"/>
              <a:ea typeface="Arial"/>
              <a:cs typeface="Arial"/>
              <a:sym typeface="Arial"/>
            </a:endParaRPr>
          </a:p>
        </p:txBody>
      </p:sp>
      <p:pic>
        <p:nvPicPr>
          <p:cNvPr id="156" name="Google Shape;156;p16"/>
          <p:cNvPicPr preferRelativeResize="0"/>
          <p:nvPr/>
        </p:nvPicPr>
        <p:blipFill>
          <a:blip r:embed="rId3">
            <a:alphaModFix/>
          </a:blip>
          <a:stretch>
            <a:fillRect/>
          </a:stretch>
        </p:blipFill>
        <p:spPr>
          <a:xfrm>
            <a:off x="4395075" y="1178125"/>
            <a:ext cx="4555199" cy="330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Diagram</a:t>
            </a:r>
            <a:endParaRPr/>
          </a:p>
        </p:txBody>
      </p:sp>
      <p:pic>
        <p:nvPicPr>
          <p:cNvPr id="162" name="Google Shape;162;p17"/>
          <p:cNvPicPr preferRelativeResize="0"/>
          <p:nvPr/>
        </p:nvPicPr>
        <p:blipFill>
          <a:blip r:embed="rId3">
            <a:alphaModFix/>
          </a:blip>
          <a:stretch>
            <a:fillRect/>
          </a:stretch>
        </p:blipFill>
        <p:spPr>
          <a:xfrm>
            <a:off x="1052550" y="1408275"/>
            <a:ext cx="7038902" cy="32606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Diagram</a:t>
            </a:r>
            <a:endParaRPr/>
          </a:p>
        </p:txBody>
      </p:sp>
      <p:sp>
        <p:nvSpPr>
          <p:cNvPr id="168" name="Google Shape;168;p18"/>
          <p:cNvSpPr txBox="1"/>
          <p:nvPr>
            <p:ph idx="1" type="body"/>
          </p:nvPr>
        </p:nvSpPr>
        <p:spPr>
          <a:xfrm>
            <a:off x="6021400" y="1262263"/>
            <a:ext cx="2480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consist of a mix between user data and event data stored when the user registers for an event</a:t>
            </a:r>
            <a:endParaRPr/>
          </a:p>
          <a:p>
            <a:pPr indent="0" lvl="0" marL="0" rtl="0" algn="l">
              <a:spcBef>
                <a:spcPts val="1600"/>
              </a:spcBef>
              <a:spcAft>
                <a:spcPts val="1600"/>
              </a:spcAft>
              <a:buNone/>
            </a:pPr>
            <a:r>
              <a:rPr lang="en"/>
              <a:t>The event data is also stored within a DynamoDB database</a:t>
            </a:r>
            <a:endParaRPr/>
          </a:p>
        </p:txBody>
      </p:sp>
      <p:pic>
        <p:nvPicPr>
          <p:cNvPr id="169" name="Google Shape;169;p18"/>
          <p:cNvPicPr preferRelativeResize="0"/>
          <p:nvPr/>
        </p:nvPicPr>
        <p:blipFill>
          <a:blip r:embed="rId3">
            <a:alphaModFix/>
          </a:blip>
          <a:stretch>
            <a:fillRect/>
          </a:stretch>
        </p:blipFill>
        <p:spPr>
          <a:xfrm>
            <a:off x="211500" y="1307850"/>
            <a:ext cx="5551700" cy="282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System Diagram</a:t>
            </a:r>
            <a:endParaRPr/>
          </a:p>
        </p:txBody>
      </p:sp>
      <p:pic>
        <p:nvPicPr>
          <p:cNvPr id="175" name="Google Shape;175;p19"/>
          <p:cNvPicPr preferRelativeResize="0"/>
          <p:nvPr/>
        </p:nvPicPr>
        <p:blipFill>
          <a:blip r:embed="rId3">
            <a:alphaModFix/>
          </a:blip>
          <a:stretch>
            <a:fillRect/>
          </a:stretch>
        </p:blipFill>
        <p:spPr>
          <a:xfrm>
            <a:off x="415325" y="1307850"/>
            <a:ext cx="8494573" cy="3643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Logical Diagram</a:t>
            </a:r>
            <a:endParaRPr/>
          </a:p>
          <a:p>
            <a:pPr indent="0" lvl="0" marL="0" rtl="0" algn="l">
              <a:lnSpc>
                <a:spcPct val="100000"/>
              </a:lnSpc>
              <a:spcBef>
                <a:spcPts val="0"/>
              </a:spcBef>
              <a:spcAft>
                <a:spcPts val="0"/>
              </a:spcAft>
              <a:buSzPts val="2800"/>
              <a:buNone/>
            </a:pPr>
            <a:r>
              <a:t/>
            </a:r>
            <a:endParaRPr/>
          </a:p>
        </p:txBody>
      </p:sp>
      <p:pic>
        <p:nvPicPr>
          <p:cNvPr id="181" name="Google Shape;181;p20"/>
          <p:cNvPicPr preferRelativeResize="0"/>
          <p:nvPr/>
        </p:nvPicPr>
        <p:blipFill>
          <a:blip r:embed="rId3">
            <a:alphaModFix/>
          </a:blip>
          <a:stretch>
            <a:fillRect/>
          </a:stretch>
        </p:blipFill>
        <p:spPr>
          <a:xfrm>
            <a:off x="4572000" y="87288"/>
            <a:ext cx="4524325" cy="4968924"/>
          </a:xfrm>
          <a:prstGeom prst="rect">
            <a:avLst/>
          </a:prstGeom>
          <a:noFill/>
          <a:ln>
            <a:noFill/>
          </a:ln>
        </p:spPr>
      </p:pic>
      <p:sp>
        <p:nvSpPr>
          <p:cNvPr id="182" name="Google Shape;182;p20"/>
          <p:cNvSpPr txBox="1"/>
          <p:nvPr/>
        </p:nvSpPr>
        <p:spPr>
          <a:xfrm>
            <a:off x="432550" y="1231800"/>
            <a:ext cx="3874200" cy="347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Char char="●"/>
            </a:pPr>
            <a:r>
              <a:rPr i="1" lang="en">
                <a:solidFill>
                  <a:srgbClr val="F3F3F3"/>
                </a:solidFill>
              </a:rPr>
              <a:t>When user opens the application they will be brought to our home page. </a:t>
            </a:r>
            <a:endParaRPr i="1">
              <a:solidFill>
                <a:srgbClr val="F3F3F3"/>
              </a:solidFill>
            </a:endParaRPr>
          </a:p>
          <a:p>
            <a:pPr indent="-317500" lvl="1" marL="914400" rtl="0" algn="l">
              <a:spcBef>
                <a:spcPts val="0"/>
              </a:spcBef>
              <a:spcAft>
                <a:spcPts val="0"/>
              </a:spcAft>
              <a:buClr>
                <a:srgbClr val="F3F3F3"/>
              </a:buClr>
              <a:buSzPts val="1400"/>
              <a:buChar char="○"/>
            </a:pPr>
            <a:r>
              <a:rPr i="1" lang="en">
                <a:solidFill>
                  <a:srgbClr val="F3F3F3"/>
                </a:solidFill>
              </a:rPr>
              <a:t>The home page display information about the website and allows the users to either login or search for events as guest. </a:t>
            </a:r>
            <a:endParaRPr i="1">
              <a:solidFill>
                <a:srgbClr val="F3F3F3"/>
              </a:solidFill>
            </a:endParaRPr>
          </a:p>
          <a:p>
            <a:pPr indent="-317500" lvl="0" marL="457200" rtl="0" algn="l">
              <a:spcBef>
                <a:spcPts val="0"/>
              </a:spcBef>
              <a:spcAft>
                <a:spcPts val="0"/>
              </a:spcAft>
              <a:buClr>
                <a:srgbClr val="F3F3F3"/>
              </a:buClr>
              <a:buSzPts val="1400"/>
              <a:buChar char="●"/>
            </a:pPr>
            <a:r>
              <a:rPr i="1" lang="en">
                <a:solidFill>
                  <a:srgbClr val="F3F3F3"/>
                </a:solidFill>
              </a:rPr>
              <a:t>If the user wants to login using EventLite </a:t>
            </a:r>
            <a:endParaRPr i="1">
              <a:solidFill>
                <a:srgbClr val="F3F3F3"/>
              </a:solidFill>
            </a:endParaRPr>
          </a:p>
          <a:p>
            <a:pPr indent="-317500" lvl="1" marL="914400" rtl="0" algn="l">
              <a:spcBef>
                <a:spcPts val="0"/>
              </a:spcBef>
              <a:spcAft>
                <a:spcPts val="0"/>
              </a:spcAft>
              <a:buClr>
                <a:srgbClr val="F3F3F3"/>
              </a:buClr>
              <a:buSzPts val="1400"/>
              <a:buChar char="○"/>
            </a:pPr>
            <a:r>
              <a:rPr i="1" lang="en">
                <a:solidFill>
                  <a:srgbClr val="F3F3F3"/>
                </a:solidFill>
              </a:rPr>
              <a:t>they will be sent to our login page to either sign in using Facebook/Google or register for the first time. </a:t>
            </a:r>
            <a:endParaRPr i="1">
              <a:solidFill>
                <a:srgbClr val="F3F3F3"/>
              </a:solidFill>
            </a:endParaRPr>
          </a:p>
          <a:p>
            <a:pPr indent="-317500" lvl="0" marL="457200" rtl="0" algn="l">
              <a:spcBef>
                <a:spcPts val="0"/>
              </a:spcBef>
              <a:spcAft>
                <a:spcPts val="0"/>
              </a:spcAft>
              <a:buClr>
                <a:srgbClr val="F3F3F3"/>
              </a:buClr>
              <a:buSzPts val="1400"/>
              <a:buChar char="●"/>
            </a:pPr>
            <a:r>
              <a:rPr i="1" lang="en">
                <a:solidFill>
                  <a:srgbClr val="F3F3F3"/>
                </a:solidFill>
              </a:rPr>
              <a:t>The searchEvents page is where users can filter events in their area. </a:t>
            </a:r>
            <a:endParaRPr i="1">
              <a:solidFill>
                <a:srgbClr val="F3F3F3"/>
              </a:solidFill>
            </a:endParaRPr>
          </a:p>
          <a:p>
            <a:pPr indent="-317500" lvl="1" marL="914400" rtl="0" algn="l">
              <a:spcBef>
                <a:spcPts val="0"/>
              </a:spcBef>
              <a:spcAft>
                <a:spcPts val="0"/>
              </a:spcAft>
              <a:buClr>
                <a:srgbClr val="F3F3F3"/>
              </a:buClr>
              <a:buSzPts val="1400"/>
              <a:buChar char="○"/>
            </a:pPr>
            <a:r>
              <a:rPr i="1" lang="en">
                <a:solidFill>
                  <a:srgbClr val="F3F3F3"/>
                </a:solidFill>
              </a:rPr>
              <a:t>On click search, their results will be displayed dynamically with a map view.</a:t>
            </a:r>
            <a:endParaRPr i="1">
              <a:solidFill>
                <a:srgbClr val="F3F3F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 Highlights</a:t>
            </a:r>
            <a:endParaRPr/>
          </a:p>
          <a:p>
            <a:pPr indent="0" lvl="0" marL="0" rtl="0" algn="l">
              <a:lnSpc>
                <a:spcPct val="100000"/>
              </a:lnSpc>
              <a:spcBef>
                <a:spcPts val="0"/>
              </a:spcBef>
              <a:spcAft>
                <a:spcPts val="0"/>
              </a:spcAft>
              <a:buSzPts val="2800"/>
              <a:buNone/>
            </a:pPr>
            <a:r>
              <a:t/>
            </a:r>
            <a:endParaRPr/>
          </a:p>
        </p:txBody>
      </p:sp>
      <p:sp>
        <p:nvSpPr>
          <p:cNvPr id="188" name="Google Shape;188;p21"/>
          <p:cNvSpPr txBox="1"/>
          <p:nvPr/>
        </p:nvSpPr>
        <p:spPr>
          <a:xfrm>
            <a:off x="3065425" y="1213000"/>
            <a:ext cx="53133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&lt;-- Displays our application structure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Code displaying our apps.js file </a:t>
            </a:r>
            <a:endParaRPr>
              <a:solidFill>
                <a:srgbClr val="FFFFFF"/>
              </a:solidFill>
              <a:latin typeface="Lato"/>
              <a:ea typeface="Lato"/>
              <a:cs typeface="Lato"/>
              <a:sym typeface="Lato"/>
            </a:endParaRPr>
          </a:p>
        </p:txBody>
      </p:sp>
      <p:pic>
        <p:nvPicPr>
          <p:cNvPr id="189" name="Google Shape;189;p21"/>
          <p:cNvPicPr preferRelativeResize="0"/>
          <p:nvPr/>
        </p:nvPicPr>
        <p:blipFill>
          <a:blip r:embed="rId3">
            <a:alphaModFix/>
          </a:blip>
          <a:stretch>
            <a:fillRect/>
          </a:stretch>
        </p:blipFill>
        <p:spPr>
          <a:xfrm>
            <a:off x="632625" y="1143775"/>
            <a:ext cx="1800225" cy="3694926"/>
          </a:xfrm>
          <a:prstGeom prst="rect">
            <a:avLst/>
          </a:prstGeom>
          <a:noFill/>
          <a:ln>
            <a:noFill/>
          </a:ln>
        </p:spPr>
      </p:pic>
      <p:pic>
        <p:nvPicPr>
          <p:cNvPr id="190" name="Google Shape;190;p21"/>
          <p:cNvPicPr preferRelativeResize="0"/>
          <p:nvPr/>
        </p:nvPicPr>
        <p:blipFill>
          <a:blip r:embed="rId4">
            <a:alphaModFix/>
          </a:blip>
          <a:stretch>
            <a:fillRect/>
          </a:stretch>
        </p:blipFill>
        <p:spPr>
          <a:xfrm>
            <a:off x="2916663" y="2169713"/>
            <a:ext cx="5419725" cy="25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